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F69EB6-69DC-4D5E-9E6C-B2891FC3711E}" v="3" dt="2020-10-20T16:08:56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96AE7-38A1-403F-984B-17368B538630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6AF7E795-0E93-4DC7-9FE0-CB79A20FBB1A}">
      <dgm:prSet phldrT="[Tekst]"/>
      <dgm:spPr/>
      <dgm:t>
        <a:bodyPr/>
        <a:lstStyle/>
        <a:p>
          <a:r>
            <a:rPr lang="nb-NO" dirty="0"/>
            <a:t>Bedømme</a:t>
          </a:r>
        </a:p>
      </dgm:t>
    </dgm:pt>
    <dgm:pt modelId="{597D04F8-E013-46FD-840B-404B8B315D31}" type="parTrans" cxnId="{63FEB65D-B067-45EB-B113-85B75CC901FB}">
      <dgm:prSet/>
      <dgm:spPr/>
      <dgm:t>
        <a:bodyPr/>
        <a:lstStyle/>
        <a:p>
          <a:endParaRPr lang="nb-NO"/>
        </a:p>
      </dgm:t>
    </dgm:pt>
    <dgm:pt modelId="{90D2FCA4-B547-474A-B7C2-3E79F748E28C}" type="sibTrans" cxnId="{63FEB65D-B067-45EB-B113-85B75CC901FB}">
      <dgm:prSet/>
      <dgm:spPr/>
      <dgm:t>
        <a:bodyPr/>
        <a:lstStyle/>
        <a:p>
          <a:endParaRPr lang="nb-NO"/>
        </a:p>
      </dgm:t>
    </dgm:pt>
    <dgm:pt modelId="{BC83A193-8739-4D8D-B086-30C3E8B9DA02}">
      <dgm:prSet phldrT="[Tekst]"/>
      <dgm:spPr/>
      <dgm:t>
        <a:bodyPr/>
        <a:lstStyle/>
        <a:p>
          <a:r>
            <a:rPr lang="nb-NO" dirty="0"/>
            <a:t>Handle</a:t>
          </a:r>
        </a:p>
      </dgm:t>
    </dgm:pt>
    <dgm:pt modelId="{FE1EFDDD-7009-4AEA-959E-0FF75141CF21}" type="parTrans" cxnId="{EB4682B5-4784-4683-ADAD-B960072EE605}">
      <dgm:prSet/>
      <dgm:spPr/>
      <dgm:t>
        <a:bodyPr/>
        <a:lstStyle/>
        <a:p>
          <a:endParaRPr lang="nb-NO"/>
        </a:p>
      </dgm:t>
    </dgm:pt>
    <dgm:pt modelId="{8989398C-3B34-4C42-BACE-D7EACCBBBFDA}" type="sibTrans" cxnId="{EB4682B5-4784-4683-ADAD-B960072EE605}">
      <dgm:prSet/>
      <dgm:spPr/>
      <dgm:t>
        <a:bodyPr/>
        <a:lstStyle/>
        <a:p>
          <a:endParaRPr lang="nb-NO"/>
        </a:p>
      </dgm:t>
    </dgm:pt>
    <dgm:pt modelId="{6A23AC25-DC47-45E9-97AF-619C0E6B8EE0}">
      <dgm:prSet phldrT="[Tekst]"/>
      <dgm:spPr/>
      <dgm:t>
        <a:bodyPr/>
        <a:lstStyle/>
        <a:p>
          <a:r>
            <a:rPr lang="nb-NO" dirty="0"/>
            <a:t>Se</a:t>
          </a:r>
        </a:p>
      </dgm:t>
    </dgm:pt>
    <dgm:pt modelId="{FB038B4B-A810-43B6-AC15-FB080F2FB7B3}" type="parTrans" cxnId="{6C9C82F2-40C0-4055-9D5A-02820818A78F}">
      <dgm:prSet/>
      <dgm:spPr/>
      <dgm:t>
        <a:bodyPr/>
        <a:lstStyle/>
        <a:p>
          <a:endParaRPr lang="nb-NO"/>
        </a:p>
      </dgm:t>
    </dgm:pt>
    <dgm:pt modelId="{16AFE616-1FD8-4E16-92A5-01C3D3B67C2B}" type="sibTrans" cxnId="{6C9C82F2-40C0-4055-9D5A-02820818A78F}">
      <dgm:prSet/>
      <dgm:spPr/>
      <dgm:t>
        <a:bodyPr/>
        <a:lstStyle/>
        <a:p>
          <a:endParaRPr lang="nb-NO"/>
        </a:p>
      </dgm:t>
    </dgm:pt>
    <dgm:pt modelId="{120057EA-5089-44A6-8E89-56B60280F0F6}" type="pres">
      <dgm:prSet presAssocID="{74996AE7-38A1-403F-984B-17368B538630}" presName="compositeShape" presStyleCnt="0">
        <dgm:presLayoutVars>
          <dgm:chMax val="7"/>
          <dgm:dir/>
          <dgm:resizeHandles val="exact"/>
        </dgm:presLayoutVars>
      </dgm:prSet>
      <dgm:spPr/>
    </dgm:pt>
    <dgm:pt modelId="{6EA6F70C-0353-4BE8-A8AF-A842532CE63F}" type="pres">
      <dgm:prSet presAssocID="{74996AE7-38A1-403F-984B-17368B538630}" presName="wedge1" presStyleLbl="node1" presStyleIdx="0" presStyleCnt="3"/>
      <dgm:spPr/>
    </dgm:pt>
    <dgm:pt modelId="{1C71EBFA-1C84-4412-82B4-15E056F6993F}" type="pres">
      <dgm:prSet presAssocID="{74996AE7-38A1-403F-984B-17368B538630}" presName="dummy1a" presStyleCnt="0"/>
      <dgm:spPr/>
    </dgm:pt>
    <dgm:pt modelId="{D50C2859-3F06-4950-A5C2-F5AE67212F0B}" type="pres">
      <dgm:prSet presAssocID="{74996AE7-38A1-403F-984B-17368B538630}" presName="dummy1b" presStyleCnt="0"/>
      <dgm:spPr/>
    </dgm:pt>
    <dgm:pt modelId="{A124FD01-95C6-4BE6-95C3-E4EA194268BF}" type="pres">
      <dgm:prSet presAssocID="{74996AE7-38A1-403F-984B-17368B538630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8007AA3-187A-48A4-8489-5CE9B51AB1F5}" type="pres">
      <dgm:prSet presAssocID="{74996AE7-38A1-403F-984B-17368B538630}" presName="wedge2" presStyleLbl="node1" presStyleIdx="1" presStyleCnt="3"/>
      <dgm:spPr/>
    </dgm:pt>
    <dgm:pt modelId="{86F03D4E-F229-43E3-9DA1-E4E526FA0B8E}" type="pres">
      <dgm:prSet presAssocID="{74996AE7-38A1-403F-984B-17368B538630}" presName="dummy2a" presStyleCnt="0"/>
      <dgm:spPr/>
    </dgm:pt>
    <dgm:pt modelId="{D027C670-C18D-4D4E-97F3-F3EABC5F7401}" type="pres">
      <dgm:prSet presAssocID="{74996AE7-38A1-403F-984B-17368B538630}" presName="dummy2b" presStyleCnt="0"/>
      <dgm:spPr/>
    </dgm:pt>
    <dgm:pt modelId="{1701A7B5-5B66-41B4-9460-FF7FD7FEBA73}" type="pres">
      <dgm:prSet presAssocID="{74996AE7-38A1-403F-984B-17368B538630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6C5C697-4C7F-4E4F-821E-15ABDA2CA298}" type="pres">
      <dgm:prSet presAssocID="{74996AE7-38A1-403F-984B-17368B538630}" presName="wedge3" presStyleLbl="node1" presStyleIdx="2" presStyleCnt="3"/>
      <dgm:spPr/>
    </dgm:pt>
    <dgm:pt modelId="{C2D43531-1595-49E4-890C-3D49FC549F5D}" type="pres">
      <dgm:prSet presAssocID="{74996AE7-38A1-403F-984B-17368B538630}" presName="dummy3a" presStyleCnt="0"/>
      <dgm:spPr/>
    </dgm:pt>
    <dgm:pt modelId="{1F81E8AD-FDBC-4984-B499-7430AE16876B}" type="pres">
      <dgm:prSet presAssocID="{74996AE7-38A1-403F-984B-17368B538630}" presName="dummy3b" presStyleCnt="0"/>
      <dgm:spPr/>
    </dgm:pt>
    <dgm:pt modelId="{4DF8E79D-2B12-470A-BA63-10EFABD9A30C}" type="pres">
      <dgm:prSet presAssocID="{74996AE7-38A1-403F-984B-17368B538630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8C372878-6FD8-4C87-BF70-33236E93A1E0}" type="pres">
      <dgm:prSet presAssocID="{90D2FCA4-B547-474A-B7C2-3E79F748E28C}" presName="arrowWedge1" presStyleLbl="fgSibTrans2D1" presStyleIdx="0" presStyleCnt="3"/>
      <dgm:spPr/>
    </dgm:pt>
    <dgm:pt modelId="{6205217F-D652-4875-88EE-76831F4EDC2C}" type="pres">
      <dgm:prSet presAssocID="{8989398C-3B34-4C42-BACE-D7EACCBBBFDA}" presName="arrowWedge2" presStyleLbl="fgSibTrans2D1" presStyleIdx="1" presStyleCnt="3"/>
      <dgm:spPr/>
    </dgm:pt>
    <dgm:pt modelId="{70CA2436-F702-4CF9-818F-B03E56805C88}" type="pres">
      <dgm:prSet presAssocID="{16AFE616-1FD8-4E16-92A5-01C3D3B67C2B}" presName="arrowWedge3" presStyleLbl="fgSibTrans2D1" presStyleIdx="2" presStyleCnt="3"/>
      <dgm:spPr/>
    </dgm:pt>
  </dgm:ptLst>
  <dgm:cxnLst>
    <dgm:cxn modelId="{E2954E2A-0C94-4838-AECD-8872E68B928D}" type="presOf" srcId="{6AF7E795-0E93-4DC7-9FE0-CB79A20FBB1A}" destId="{6EA6F70C-0353-4BE8-A8AF-A842532CE63F}" srcOrd="0" destOrd="0" presId="urn:microsoft.com/office/officeart/2005/8/layout/cycle8"/>
    <dgm:cxn modelId="{63FEB65D-B067-45EB-B113-85B75CC901FB}" srcId="{74996AE7-38A1-403F-984B-17368B538630}" destId="{6AF7E795-0E93-4DC7-9FE0-CB79A20FBB1A}" srcOrd="0" destOrd="0" parTransId="{597D04F8-E013-46FD-840B-404B8B315D31}" sibTransId="{90D2FCA4-B547-474A-B7C2-3E79F748E28C}"/>
    <dgm:cxn modelId="{75190384-5143-4CF5-9F82-FE99B224A64F}" type="presOf" srcId="{6A23AC25-DC47-45E9-97AF-619C0E6B8EE0}" destId="{4DF8E79D-2B12-470A-BA63-10EFABD9A30C}" srcOrd="1" destOrd="0" presId="urn:microsoft.com/office/officeart/2005/8/layout/cycle8"/>
    <dgm:cxn modelId="{4B38A59A-1E87-4002-B6D0-363E21AADB28}" type="presOf" srcId="{BC83A193-8739-4D8D-B086-30C3E8B9DA02}" destId="{1701A7B5-5B66-41B4-9460-FF7FD7FEBA73}" srcOrd="1" destOrd="0" presId="urn:microsoft.com/office/officeart/2005/8/layout/cycle8"/>
    <dgm:cxn modelId="{00410E9B-E666-44DB-B99A-506395EBEEA4}" type="presOf" srcId="{74996AE7-38A1-403F-984B-17368B538630}" destId="{120057EA-5089-44A6-8E89-56B60280F0F6}" srcOrd="0" destOrd="0" presId="urn:microsoft.com/office/officeart/2005/8/layout/cycle8"/>
    <dgm:cxn modelId="{EB0A429B-69F3-4003-94BB-F4EB5FC05DB8}" type="presOf" srcId="{BC83A193-8739-4D8D-B086-30C3E8B9DA02}" destId="{38007AA3-187A-48A4-8489-5CE9B51AB1F5}" srcOrd="0" destOrd="0" presId="urn:microsoft.com/office/officeart/2005/8/layout/cycle8"/>
    <dgm:cxn modelId="{EB4682B5-4784-4683-ADAD-B960072EE605}" srcId="{74996AE7-38A1-403F-984B-17368B538630}" destId="{BC83A193-8739-4D8D-B086-30C3E8B9DA02}" srcOrd="1" destOrd="0" parTransId="{FE1EFDDD-7009-4AEA-959E-0FF75141CF21}" sibTransId="{8989398C-3B34-4C42-BACE-D7EACCBBBFDA}"/>
    <dgm:cxn modelId="{848056BB-803E-4A8B-A451-49D52A7E1E09}" type="presOf" srcId="{6A23AC25-DC47-45E9-97AF-619C0E6B8EE0}" destId="{26C5C697-4C7F-4E4F-821E-15ABDA2CA298}" srcOrd="0" destOrd="0" presId="urn:microsoft.com/office/officeart/2005/8/layout/cycle8"/>
    <dgm:cxn modelId="{7379B6CB-91B8-44E0-9284-CC77EB8F9965}" type="presOf" srcId="{6AF7E795-0E93-4DC7-9FE0-CB79A20FBB1A}" destId="{A124FD01-95C6-4BE6-95C3-E4EA194268BF}" srcOrd="1" destOrd="0" presId="urn:microsoft.com/office/officeart/2005/8/layout/cycle8"/>
    <dgm:cxn modelId="{6C9C82F2-40C0-4055-9D5A-02820818A78F}" srcId="{74996AE7-38A1-403F-984B-17368B538630}" destId="{6A23AC25-DC47-45E9-97AF-619C0E6B8EE0}" srcOrd="2" destOrd="0" parTransId="{FB038B4B-A810-43B6-AC15-FB080F2FB7B3}" sibTransId="{16AFE616-1FD8-4E16-92A5-01C3D3B67C2B}"/>
    <dgm:cxn modelId="{F8499836-ED5A-4ABE-A9F1-ED15083273EF}" type="presParOf" srcId="{120057EA-5089-44A6-8E89-56B60280F0F6}" destId="{6EA6F70C-0353-4BE8-A8AF-A842532CE63F}" srcOrd="0" destOrd="0" presId="urn:microsoft.com/office/officeart/2005/8/layout/cycle8"/>
    <dgm:cxn modelId="{4FB53748-488F-40D3-8580-D86052CBCFFC}" type="presParOf" srcId="{120057EA-5089-44A6-8E89-56B60280F0F6}" destId="{1C71EBFA-1C84-4412-82B4-15E056F6993F}" srcOrd="1" destOrd="0" presId="urn:microsoft.com/office/officeart/2005/8/layout/cycle8"/>
    <dgm:cxn modelId="{8606FD4A-6828-48F6-B165-8DF3CB253CC3}" type="presParOf" srcId="{120057EA-5089-44A6-8E89-56B60280F0F6}" destId="{D50C2859-3F06-4950-A5C2-F5AE67212F0B}" srcOrd="2" destOrd="0" presId="urn:microsoft.com/office/officeart/2005/8/layout/cycle8"/>
    <dgm:cxn modelId="{B15A04A8-A07D-42AA-8EF0-DAE5C6D01231}" type="presParOf" srcId="{120057EA-5089-44A6-8E89-56B60280F0F6}" destId="{A124FD01-95C6-4BE6-95C3-E4EA194268BF}" srcOrd="3" destOrd="0" presId="urn:microsoft.com/office/officeart/2005/8/layout/cycle8"/>
    <dgm:cxn modelId="{C493C3BA-1BA8-4269-B14A-F884E1F9F1FC}" type="presParOf" srcId="{120057EA-5089-44A6-8E89-56B60280F0F6}" destId="{38007AA3-187A-48A4-8489-5CE9B51AB1F5}" srcOrd="4" destOrd="0" presId="urn:microsoft.com/office/officeart/2005/8/layout/cycle8"/>
    <dgm:cxn modelId="{2836B1D6-8627-4045-B76B-0AEC07FE1318}" type="presParOf" srcId="{120057EA-5089-44A6-8E89-56B60280F0F6}" destId="{86F03D4E-F229-43E3-9DA1-E4E526FA0B8E}" srcOrd="5" destOrd="0" presId="urn:microsoft.com/office/officeart/2005/8/layout/cycle8"/>
    <dgm:cxn modelId="{C0FFAA25-52AD-4BE4-837B-62E879D96C19}" type="presParOf" srcId="{120057EA-5089-44A6-8E89-56B60280F0F6}" destId="{D027C670-C18D-4D4E-97F3-F3EABC5F7401}" srcOrd="6" destOrd="0" presId="urn:microsoft.com/office/officeart/2005/8/layout/cycle8"/>
    <dgm:cxn modelId="{07A09961-902E-43E7-AA8C-510D14E49D4F}" type="presParOf" srcId="{120057EA-5089-44A6-8E89-56B60280F0F6}" destId="{1701A7B5-5B66-41B4-9460-FF7FD7FEBA73}" srcOrd="7" destOrd="0" presId="urn:microsoft.com/office/officeart/2005/8/layout/cycle8"/>
    <dgm:cxn modelId="{2EB5CFD4-C206-4E00-8ED6-EE17EFC3E3A5}" type="presParOf" srcId="{120057EA-5089-44A6-8E89-56B60280F0F6}" destId="{26C5C697-4C7F-4E4F-821E-15ABDA2CA298}" srcOrd="8" destOrd="0" presId="urn:microsoft.com/office/officeart/2005/8/layout/cycle8"/>
    <dgm:cxn modelId="{81B61C5A-8C06-4435-A92B-833F806E6D70}" type="presParOf" srcId="{120057EA-5089-44A6-8E89-56B60280F0F6}" destId="{C2D43531-1595-49E4-890C-3D49FC549F5D}" srcOrd="9" destOrd="0" presId="urn:microsoft.com/office/officeart/2005/8/layout/cycle8"/>
    <dgm:cxn modelId="{DBDE5979-58FD-47A7-AAE7-4C02D9CCE66B}" type="presParOf" srcId="{120057EA-5089-44A6-8E89-56B60280F0F6}" destId="{1F81E8AD-FDBC-4984-B499-7430AE16876B}" srcOrd="10" destOrd="0" presId="urn:microsoft.com/office/officeart/2005/8/layout/cycle8"/>
    <dgm:cxn modelId="{6BDFFC55-624B-4D46-93ED-4E24333F6C92}" type="presParOf" srcId="{120057EA-5089-44A6-8E89-56B60280F0F6}" destId="{4DF8E79D-2B12-470A-BA63-10EFABD9A30C}" srcOrd="11" destOrd="0" presId="urn:microsoft.com/office/officeart/2005/8/layout/cycle8"/>
    <dgm:cxn modelId="{85BDEBEC-7D12-4C5E-880D-53022F3B0EC2}" type="presParOf" srcId="{120057EA-5089-44A6-8E89-56B60280F0F6}" destId="{8C372878-6FD8-4C87-BF70-33236E93A1E0}" srcOrd="12" destOrd="0" presId="urn:microsoft.com/office/officeart/2005/8/layout/cycle8"/>
    <dgm:cxn modelId="{F2E1877E-AD03-4329-899C-0BA0F5AFFF63}" type="presParOf" srcId="{120057EA-5089-44A6-8E89-56B60280F0F6}" destId="{6205217F-D652-4875-88EE-76831F4EDC2C}" srcOrd="13" destOrd="0" presId="urn:microsoft.com/office/officeart/2005/8/layout/cycle8"/>
    <dgm:cxn modelId="{97EAF1E5-CC53-47FF-A0D1-58F473571BB7}" type="presParOf" srcId="{120057EA-5089-44A6-8E89-56B60280F0F6}" destId="{70CA2436-F702-4CF9-818F-B03E56805C88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6F70C-0353-4BE8-A8AF-A842532CE63F}">
      <dsp:nvSpPr>
        <dsp:cNvPr id="0" name=""/>
        <dsp:cNvSpPr/>
      </dsp:nvSpPr>
      <dsp:spPr>
        <a:xfrm>
          <a:off x="1107739" y="382619"/>
          <a:ext cx="4944618" cy="494461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100" kern="1200" dirty="0"/>
            <a:t>Bedømme</a:t>
          </a:r>
        </a:p>
      </dsp:txBody>
      <dsp:txXfrm>
        <a:off x="3713670" y="1430407"/>
        <a:ext cx="1765935" cy="1471612"/>
      </dsp:txXfrm>
    </dsp:sp>
    <dsp:sp modelId="{38007AA3-187A-48A4-8489-5CE9B51AB1F5}">
      <dsp:nvSpPr>
        <dsp:cNvPr id="0" name=""/>
        <dsp:cNvSpPr/>
      </dsp:nvSpPr>
      <dsp:spPr>
        <a:xfrm>
          <a:off x="1005903" y="559212"/>
          <a:ext cx="4944618" cy="494461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100" kern="1200" dirty="0"/>
            <a:t>Handle</a:t>
          </a:r>
        </a:p>
      </dsp:txBody>
      <dsp:txXfrm>
        <a:off x="2183193" y="3767328"/>
        <a:ext cx="2648902" cy="1295019"/>
      </dsp:txXfrm>
    </dsp:sp>
    <dsp:sp modelId="{26C5C697-4C7F-4E4F-821E-15ABDA2CA298}">
      <dsp:nvSpPr>
        <dsp:cNvPr id="0" name=""/>
        <dsp:cNvSpPr/>
      </dsp:nvSpPr>
      <dsp:spPr>
        <a:xfrm>
          <a:off x="904067" y="382619"/>
          <a:ext cx="4944618" cy="494461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100" kern="1200" dirty="0"/>
            <a:t>Se</a:t>
          </a:r>
        </a:p>
      </dsp:txBody>
      <dsp:txXfrm>
        <a:off x="1476819" y="1430407"/>
        <a:ext cx="1765935" cy="1471612"/>
      </dsp:txXfrm>
    </dsp:sp>
    <dsp:sp modelId="{8C372878-6FD8-4C87-BF70-33236E93A1E0}">
      <dsp:nvSpPr>
        <dsp:cNvPr id="0" name=""/>
        <dsp:cNvSpPr/>
      </dsp:nvSpPr>
      <dsp:spPr>
        <a:xfrm>
          <a:off x="802051" y="76523"/>
          <a:ext cx="5556808" cy="555680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05217F-D652-4875-88EE-76831F4EDC2C}">
      <dsp:nvSpPr>
        <dsp:cNvPr id="0" name=""/>
        <dsp:cNvSpPr/>
      </dsp:nvSpPr>
      <dsp:spPr>
        <a:xfrm>
          <a:off x="699808" y="252804"/>
          <a:ext cx="5556808" cy="555680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CA2436-F702-4CF9-818F-B03E56805C88}">
      <dsp:nvSpPr>
        <dsp:cNvPr id="0" name=""/>
        <dsp:cNvSpPr/>
      </dsp:nvSpPr>
      <dsp:spPr>
        <a:xfrm>
          <a:off x="597564" y="76523"/>
          <a:ext cx="5556808" cy="555680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70415-E4BA-44E4-879D-7F9A131D6BEC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49DE0-D408-4C6B-9353-FC31A6AF7C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4153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Tre trinns diakonal arbeidsmetode med røtter i Latin-Amerika. </a:t>
            </a:r>
          </a:p>
          <a:p>
            <a:r>
              <a:rPr lang="nb-NO" dirty="0"/>
              <a:t>I metoden er det sentralt å fremme medvirkning, myndiggjøring og mulighet for konkret handling</a:t>
            </a:r>
          </a:p>
          <a:p>
            <a:r>
              <a:rPr lang="nb-NO" dirty="0"/>
              <a:t>Målet er å bygge samfunn som er rettferdig og godt for alle ved å være bevisst rådende maktforhold, utfordre strukturer som fremmer urett og gi rom til stemmer som vanligvis ikke blir hørt. De er sentrale aktører for å bli hørt. Hvem som er med i prosessen definerer også hva som kommer ut av den derfor viktig med berørte i prosessen.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249DE0-D408-4C6B-9353-FC31A6AF7C7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948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Se – grundig analyse av nåværende situasjon- bruke samfunnsvitenskapelig metode og andre disipliner. For eksempel sjekke ut data som er samlet inn lokalt i en kommune om befolkningssammensetning, for eksempel hvor mange </a:t>
            </a:r>
            <a:r>
              <a:rPr lang="nb-NO" dirty="0" err="1"/>
              <a:t>flyktnigner</a:t>
            </a:r>
            <a:r>
              <a:rPr lang="nb-NO" dirty="0"/>
              <a:t> er det i en kommune, hvor mange barn og unge. forskning og litteratur skrevet om sorg, om psykisk sykdom, rus etc., Ungdata lokalt.  Å </a:t>
            </a:r>
            <a:r>
              <a:rPr lang="nb-NO" dirty="0" err="1"/>
              <a:t>sfå</a:t>
            </a:r>
            <a:r>
              <a:rPr lang="nb-NO" dirty="0"/>
              <a:t> frem ulike erfaringer og perspektiver er viktig. Å snakke sammen om hvordan </a:t>
            </a:r>
            <a:r>
              <a:rPr lang="nb-NO" dirty="0" err="1"/>
              <a:t>situasjone</a:t>
            </a:r>
            <a:r>
              <a:rPr lang="nb-NO" dirty="0"/>
              <a:t> er for </a:t>
            </a:r>
            <a:r>
              <a:rPr lang="nb-NO" dirty="0" err="1"/>
              <a:t>mennekser</a:t>
            </a:r>
            <a:r>
              <a:rPr lang="nb-NO" dirty="0"/>
              <a:t> i utsatte livssituasjoner? Hvilke erfaringer har man fra egen diakonal praksis?  Og fra andre som </a:t>
            </a:r>
            <a:r>
              <a:rPr lang="nb-NO" dirty="0" err="1"/>
              <a:t>engajserer</a:t>
            </a:r>
            <a:r>
              <a:rPr lang="nb-NO" dirty="0"/>
              <a:t> seg for endring og utvikling? </a:t>
            </a:r>
          </a:p>
          <a:p>
            <a:r>
              <a:rPr lang="nb-NO" dirty="0"/>
              <a:t>Å bedømme innebærer i denne metoden å vurdere det man kom rem til i forrige runde, også ut fra et teologisk perspektiv. På hvilken måte utfordrer dette kirken til handling? Hvordan utfordrer det vi har kommet frem til, oss i lys av bibelens budskap? </a:t>
            </a:r>
          </a:p>
          <a:p>
            <a:r>
              <a:rPr lang="nb-NO" dirty="0"/>
              <a:t>Å handle betyr å bruke innsikten fra de to andre punktene til å komme frem til konkrete tiltak og aktiviteter mot enkeltpersoner, grupper eller lokalsamfunn. Metoden er sirkulær: Evaluering er viktig underveis og i etterkant av aktiviteter – det inngår i å se- se på nytt.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249DE0-D408-4C6B-9353-FC31A6AF7C7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0637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2041E90D-ED41-42BC-9278-84DFD5DCBF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9pPr>
          </a:lstStyle>
          <a:p>
            <a:pPr algn="r"/>
            <a:fld id="{A667B5CE-0799-4128-BB4E-5EEE4DD02753}" type="slidenum">
              <a:rPr lang="nb-NO" altLang="nb-NO" sz="1200">
                <a:solidFill>
                  <a:schemeClr val="tx1"/>
                </a:solidFill>
              </a:rPr>
              <a:pPr algn="r"/>
              <a:t>4</a:t>
            </a:fld>
            <a:endParaRPr lang="nb-NO" altLang="nb-NO" sz="1200">
              <a:solidFill>
                <a:schemeClr val="tx1"/>
              </a:solidFill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4CAD3BF8-7FF9-4403-A984-D8F871399B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2FDE8C7-E174-40AF-B48E-9820CEF84C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nb-NO"/>
              <a:t>Dette skjemaet er et enkelt verktøy til bruk i lokal diakoniplanlegging. Vi skal nå forsøke å få et nærmere forhold til hver av rubrikkene i skjemaet.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A208B29-D191-40F6-8F09-06C8143C49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9pPr>
          </a:lstStyle>
          <a:p>
            <a:pPr algn="r"/>
            <a:fld id="{FE324785-F298-4005-9A8F-3E54DB61E0D2}" type="slidenum">
              <a:rPr lang="nb-NO" altLang="nb-NO" sz="1200">
                <a:solidFill>
                  <a:schemeClr val="tx1"/>
                </a:solidFill>
              </a:rPr>
              <a:pPr algn="r"/>
              <a:t>5</a:t>
            </a:fld>
            <a:endParaRPr lang="nb-NO" altLang="nb-NO" sz="1200">
              <a:solidFill>
                <a:schemeClr val="tx1"/>
              </a:solidFill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202E931-792B-4741-B7A6-4765AE6897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68EA7532-B6AC-4E65-94B2-D02FA20F0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nb-NO"/>
              <a:t>Her kan vi teste ut hvor vi er i dag! Hvilke tiltak har vi i forhold til diakoniens hovedområder? Hvilke ruter blir raskt fylt opp, hvilke blir stående tomme? Kjør gjerne en rask brainstorming ut i salen på dette!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BB1CFA-15BC-4EFC-BE94-07666ABB7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3E4A43A-1CEC-4015-B49B-35FE9DA51D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039A633-803C-45F7-AD10-01BDCF1C0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97A955D-537F-46B8-8FE3-DB7CC2AF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B2ABFA3-32E3-4CC0-9401-3FD91F4E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11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55B3A4-012E-46ED-B17F-D6EBC810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6495AE5-7329-4F57-8DFB-0783A3E4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AC48D1-7DB9-4EBB-ABCA-347CCDB99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5633BD6-04CE-46EB-B294-0A894A945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D345CF-6C13-4FB1-B72C-651E2FC4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962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FB42ABA-78BB-407B-80CF-DD932A462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9C0B0F3-0BDB-4C81-8352-5E5305DB6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39F2841-0DFD-4E75-8735-A11CF0A2D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684E7E-4D33-4CDC-8735-AE743E5D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746A022-30B4-4B14-B74C-7468556F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099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0707B57-E1A6-4570-A388-1D9526468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4D65C34-6737-4985-8F3F-7698C18EE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2960943-3D78-44B9-B974-6FED54F77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201E80B-F97D-41D7-952D-E9B2806C2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8CE73F9-1373-4C58-A2D3-3891011D3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03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2B6C0C-33C4-4EBF-8425-45F511D9A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2D1EC6-C931-4313-B047-E48A5552F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303AA90-F79D-44CE-95ED-48C329AA0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DDB285C-866D-4130-826A-06C75469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602377E-6E80-44F1-B2D9-C8B56707F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326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56A947-9D73-47AF-9DD7-65DE9F162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5D8F34-2241-4F79-8E41-9AC1D8AA7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37E80EB-9A8B-49E0-B712-21C2745D2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C7F5B48-034B-4B30-AD72-5ECB1D49D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1F0B993-7228-4B1F-AB6D-F0B68F3F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44E0418-66E5-4801-8350-4FCDABCB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629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A4B9FC-9070-4500-A4C2-6E7E33A37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694A68F-1D41-467D-BA90-D00F58AB9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74643FC-76AB-4E8D-B9A9-AD3E81552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699F020-BF89-4598-8A65-00F1762FFA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058D6E3-67C4-43F0-9B57-66D6319E3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8746328-5AA1-4DBB-9C87-BD40E47D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EE6C336-9105-49E5-939C-BEA19304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9C0441A-97FE-447C-B444-9CED448D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60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0A0E099-35C9-469C-B430-D61FFD15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BF7D7D46-163B-43D9-A423-C98598CFD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02E164C-CA2D-40F1-BAD6-91535F943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6FC2377-6749-4B03-9FB1-ADA220A2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942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DACB282-5657-402F-A841-EA1A55A1C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63077E8-AC43-4217-9642-178EE2742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4A8CDC4-925B-4D08-BE8C-A9B8F54D9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343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A1B4C3-3235-4749-87B4-3939D1AC7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FC078AA-7F79-4F13-9574-E72C71DBA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CA535C1-DC29-4E79-BE54-F1D002616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1B33E74-8F02-4728-BB68-FE57A24BC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00BE6A4-F85E-49B0-9C44-9A3F9164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B5D9E67-6BC4-4C7B-8E94-88E7F3C21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86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A9EACC-76B4-444E-9506-6411E1F7D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33817EC-F350-40E7-80BA-A46A8F2307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615CDD5-399C-46E4-8858-58529F945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5166329-EB94-47EA-9FE8-A46E25C14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D35E915-224D-4247-9FAA-2249F24C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E2254D2-F34C-467C-ACD5-C5DC52ED7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40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982B0F0-5E75-411F-AE87-E00F13A33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8A1540-FE37-4EBD-AEDB-94DDBAE86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C7BBECF-61EB-4DDE-9F4B-9351272FA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9A0BB-9DEC-4972-8180-B87CB49244C2}" type="datetimeFigureOut">
              <a:rPr lang="nb-NO" smtClean="0"/>
              <a:t>21.10.2020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2CB3160-B3F9-4BD9-8E8F-835269BCA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EECE262-BE34-46EC-9B41-61C201F1E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806BA-A760-49C1-8299-F3C9504AF5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935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C897346F-0E12-4400-B0D5-0EA92FCDD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03" y="2310581"/>
            <a:ext cx="6105194" cy="238357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b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Metode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b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diakonalt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arbeid</a:t>
            </a:r>
            <a:b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se-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bedømme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-handle</a:t>
            </a:r>
          </a:p>
        </p:txBody>
      </p:sp>
    </p:spTree>
    <p:extLst>
      <p:ext uri="{BB962C8B-B14F-4D97-AF65-F5344CB8AC3E}">
        <p14:creationId xmlns:p14="http://schemas.microsoft.com/office/powerpoint/2010/main" val="3872874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2B036CF1-6AEF-4634-932A-2D348221D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372184"/>
              </p:ext>
            </p:extLst>
          </p:nvPr>
        </p:nvGraphicFramePr>
        <p:xfrm>
          <a:off x="2617788" y="523875"/>
          <a:ext cx="6956425" cy="5886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52954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98FB1E46-6032-493C-8217-C54C63D2B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nb-NO" sz="5400" b="1" dirty="0">
                <a:solidFill>
                  <a:srgbClr val="000000"/>
                </a:solidFill>
              </a:rPr>
              <a:t>Andre metoder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CBE0D998-C4D5-46A8-8594-A029311C6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1946787"/>
            <a:ext cx="4706803" cy="4114186"/>
          </a:xfrm>
        </p:spPr>
        <p:txBody>
          <a:bodyPr anchor="ctr">
            <a:noAutofit/>
          </a:bodyPr>
          <a:lstStyle/>
          <a:p>
            <a:pPr lvl="0"/>
            <a:r>
              <a:rPr lang="nb-NO" b="1" dirty="0">
                <a:solidFill>
                  <a:prstClr val="black"/>
                </a:solidFill>
              </a:rPr>
              <a:t>Liv i mangfoldig felleskap (LVF)</a:t>
            </a:r>
          </a:p>
          <a:p>
            <a:pPr lvl="0"/>
            <a:r>
              <a:rPr lang="nb-NO" b="1" dirty="0">
                <a:solidFill>
                  <a:prstClr val="black"/>
                </a:solidFill>
              </a:rPr>
              <a:t>Skaperverk og Bærekraft (</a:t>
            </a:r>
            <a:r>
              <a:rPr lang="nb-NO" b="1" dirty="0" err="1">
                <a:solidFill>
                  <a:prstClr val="black"/>
                </a:solidFill>
              </a:rPr>
              <a:t>Dnk</a:t>
            </a:r>
            <a:r>
              <a:rPr lang="nb-NO" b="1" dirty="0">
                <a:solidFill>
                  <a:prstClr val="black"/>
                </a:solidFill>
              </a:rPr>
              <a:t>)</a:t>
            </a:r>
          </a:p>
          <a:p>
            <a:pPr lvl="0"/>
            <a:r>
              <a:rPr lang="nb-NO" b="1" dirty="0" err="1">
                <a:solidFill>
                  <a:prstClr val="black"/>
                </a:solidFill>
              </a:rPr>
              <a:t>Diapraxis</a:t>
            </a:r>
            <a:r>
              <a:rPr lang="nb-NO" b="1" dirty="0">
                <a:solidFill>
                  <a:prstClr val="black"/>
                </a:solidFill>
              </a:rPr>
              <a:t> (Danmark)</a:t>
            </a:r>
          </a:p>
          <a:p>
            <a:pPr lvl="0"/>
            <a:r>
              <a:rPr lang="nb-NO" b="1" dirty="0" err="1">
                <a:solidFill>
                  <a:prstClr val="black"/>
                </a:solidFill>
              </a:rPr>
              <a:t>Use</a:t>
            </a:r>
            <a:r>
              <a:rPr lang="nb-NO" b="1" dirty="0">
                <a:solidFill>
                  <a:prstClr val="black"/>
                </a:solidFill>
              </a:rPr>
              <a:t> </a:t>
            </a:r>
            <a:r>
              <a:rPr lang="nb-NO" b="1" dirty="0" err="1">
                <a:solidFill>
                  <a:prstClr val="black"/>
                </a:solidFill>
              </a:rPr>
              <a:t>your</a:t>
            </a:r>
            <a:r>
              <a:rPr lang="nb-NO" b="1" dirty="0">
                <a:solidFill>
                  <a:prstClr val="black"/>
                </a:solidFill>
              </a:rPr>
              <a:t> talents (Madagaskar)</a:t>
            </a:r>
          </a:p>
          <a:p>
            <a:pPr lvl="0"/>
            <a:r>
              <a:rPr lang="nb-NO" b="1" dirty="0">
                <a:solidFill>
                  <a:prstClr val="black"/>
                </a:solidFill>
              </a:rPr>
              <a:t>Cable (Finland)</a:t>
            </a:r>
          </a:p>
          <a:p>
            <a:pPr lvl="0"/>
            <a:r>
              <a:rPr lang="nb-NO" b="1" dirty="0">
                <a:solidFill>
                  <a:prstClr val="black"/>
                </a:solidFill>
              </a:rPr>
              <a:t>Diakoni i kontekst (LVF)</a:t>
            </a:r>
          </a:p>
        </p:txBody>
      </p:sp>
      <p:sp>
        <p:nvSpPr>
          <p:cNvPr id="23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lassholder for innhold 4" descr="Et bilde som inneholder person, innendørs, mann, kvinne&#10;&#10;Automatisk generert beskrivelse">
            <a:extLst>
              <a:ext uri="{FF2B5EF4-FFF2-40B4-BE49-F238E27FC236}">
                <a16:creationId xmlns:a16="http://schemas.microsoft.com/office/drawing/2014/main" id="{BC54393C-DB0E-426E-B054-58B44E38C5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0" r="41940" b="-1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69063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">
            <a:extLst>
              <a:ext uri="{FF2B5EF4-FFF2-40B4-BE49-F238E27FC236}">
                <a16:creationId xmlns:a16="http://schemas.microsoft.com/office/drawing/2014/main" id="{C95B8451-AE7E-455D-9D8A-E77715B80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34" name="Group 2">
            <a:extLst>
              <a:ext uri="{FF2B5EF4-FFF2-40B4-BE49-F238E27FC236}">
                <a16:creationId xmlns:a16="http://schemas.microsoft.com/office/drawing/2014/main" id="{0C1DCD3E-29D9-410C-A6BF-B58DFD1E3A83}"/>
              </a:ext>
            </a:extLst>
          </p:cNvPr>
          <p:cNvGraphicFramePr>
            <a:graphicFrameLocks noGrp="1"/>
          </p:cNvGraphicFramePr>
          <p:nvPr/>
        </p:nvGraphicFramePr>
        <p:xfrm>
          <a:off x="2604492" y="428625"/>
          <a:ext cx="7170540" cy="5322096"/>
        </p:xfrm>
        <a:graphic>
          <a:graphicData uri="http://schemas.openxmlformats.org/drawingml/2006/table">
            <a:tbl>
              <a:tblPr/>
              <a:tblGrid>
                <a:gridCol w="3585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5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0140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Tiltak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140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Målsetting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140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Tid for gjennomføring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0140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Tid for evaluering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140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Ressurser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140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Samarbeid med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256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25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Ansvarlig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">
            <a:extLst>
              <a:ext uri="{FF2B5EF4-FFF2-40B4-BE49-F238E27FC236}">
                <a16:creationId xmlns:a16="http://schemas.microsoft.com/office/drawing/2014/main" id="{AEF1A26B-CFD2-4077-A22F-F8CBE8FF3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567" name="Group 159">
            <a:extLst>
              <a:ext uri="{FF2B5EF4-FFF2-40B4-BE49-F238E27FC236}">
                <a16:creationId xmlns:a16="http://schemas.microsoft.com/office/drawing/2014/main" id="{90069A9A-A1B5-4382-B7EE-0F0623AC98AA}"/>
              </a:ext>
            </a:extLst>
          </p:cNvPr>
          <p:cNvGraphicFramePr>
            <a:graphicFrameLocks noGrp="1"/>
          </p:cNvGraphicFramePr>
          <p:nvPr/>
        </p:nvGraphicFramePr>
        <p:xfrm>
          <a:off x="2881312" y="142875"/>
          <a:ext cx="6866928" cy="5741792"/>
        </p:xfrm>
        <a:graphic>
          <a:graphicData uri="http://schemas.openxmlformats.org/drawingml/2006/table">
            <a:tbl>
              <a:tblPr/>
              <a:tblGrid>
                <a:gridCol w="1372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2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4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7357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rgbClr val="D22C30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nestekjærlighet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inkluderende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fellesskap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vern 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skaperverket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kamp for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rettferdighet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183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Gudstj./kirkelige handlinger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rgbClr val="D22C30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813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Trosopplæring,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barne og ungd. arb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852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Kirkemusikalsk arb.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289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Kirkekontor og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kirkegård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852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Barn og unge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2938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Voksne og familier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035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Eldre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8473"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nb-NO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D22C30"/>
                          </a:solidFill>
                          <a:effectLst/>
                          <a:latin typeface="Gill Sans" charset="0"/>
                          <a:sym typeface="Gill Sans" charset="0"/>
                        </a:rPr>
                        <a:t>Alle i menigheten</a:t>
                      </a: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1pPr>
                      <a:lvl2pPr marL="1282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2pPr>
                      <a:lvl3pPr marL="1727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3pPr>
                      <a:lvl4pPr marL="21717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4pPr>
                      <a:lvl5pPr marL="2616200" indent="-571500" algn="l">
                        <a:spcBef>
                          <a:spcPts val="2400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5pPr>
                      <a:lvl6pPr marL="30734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6pPr>
                      <a:lvl7pPr marL="35306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7pPr>
                      <a:lvl8pPr marL="39878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8pPr>
                      <a:lvl9pPr marL="4445000" indent="-571500" fontAlgn="base">
                        <a:spcBef>
                          <a:spcPts val="2400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3800">
                          <a:solidFill>
                            <a:schemeClr val="tx1"/>
                          </a:solidFill>
                          <a:latin typeface="Gill Sans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nb-NO" altLang="nb-NO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" charset="0"/>
                        <a:sym typeface="Gill Sans" charset="0"/>
                      </a:endParaRPr>
                    </a:p>
                  </a:txBody>
                  <a:tcPr marL="35719" marR="35719" marT="35719" marB="3571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521" name="Line 152">
            <a:extLst>
              <a:ext uri="{FF2B5EF4-FFF2-40B4-BE49-F238E27FC236}">
                <a16:creationId xmlns:a16="http://schemas.microsoft.com/office/drawing/2014/main" id="{27065F14-863D-45A1-B5A6-B08FE1570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9172" y="142875"/>
            <a:ext cx="1339453" cy="63289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b-NO" sz="1266"/>
          </a:p>
        </p:txBody>
      </p:sp>
      <p:sp>
        <p:nvSpPr>
          <p:cNvPr id="19522" name="Rectangle 153">
            <a:extLst>
              <a:ext uri="{FF2B5EF4-FFF2-40B4-BE49-F238E27FC236}">
                <a16:creationId xmlns:a16="http://schemas.microsoft.com/office/drawing/2014/main" id="{F1A83AF1-0E08-49EA-A2D0-8AE15BE48DA7}"/>
              </a:ext>
            </a:extLst>
          </p:cNvPr>
          <p:cNvSpPr>
            <a:spLocks/>
          </p:cNvSpPr>
          <p:nvPr/>
        </p:nvSpPr>
        <p:spPr bwMode="auto">
          <a:xfrm>
            <a:off x="3409314" y="162246"/>
            <a:ext cx="722122" cy="238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9pPr>
          </a:lstStyle>
          <a:p>
            <a:pPr eaLnBrk="1" hangingPunct="1"/>
            <a:r>
              <a:rPr lang="en-US" altLang="nb-NO" sz="1547">
                <a:solidFill>
                  <a:srgbClr val="D22C30"/>
                </a:solidFill>
              </a:rPr>
              <a:t>Områder</a:t>
            </a:r>
          </a:p>
        </p:txBody>
      </p:sp>
      <p:sp>
        <p:nvSpPr>
          <p:cNvPr id="19523" name="Rectangle 154">
            <a:extLst>
              <a:ext uri="{FF2B5EF4-FFF2-40B4-BE49-F238E27FC236}">
                <a16:creationId xmlns:a16="http://schemas.microsoft.com/office/drawing/2014/main" id="{C546504A-CAEE-4946-8330-1B96D74D3718}"/>
              </a:ext>
            </a:extLst>
          </p:cNvPr>
          <p:cNvSpPr>
            <a:spLocks/>
          </p:cNvSpPr>
          <p:nvPr/>
        </p:nvSpPr>
        <p:spPr bwMode="auto">
          <a:xfrm>
            <a:off x="2911649" y="501574"/>
            <a:ext cx="878062" cy="238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1pPr>
            <a:lvl2pPr marL="742950" indent="-28575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2pPr>
            <a:lvl3pPr marL="11430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3pPr>
            <a:lvl4pPr marL="16002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4pPr>
            <a:lvl5pPr marL="2057400" indent="-228600" algn="ctr"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sym typeface="Gill Sans" charset="0"/>
              </a:defRPr>
            </a:lvl9pPr>
          </a:lstStyle>
          <a:p>
            <a:pPr eaLnBrk="1" hangingPunct="1"/>
            <a:r>
              <a:rPr lang="en-US" altLang="nb-NO" sz="1547">
                <a:solidFill>
                  <a:srgbClr val="D22C30"/>
                </a:solidFill>
              </a:rPr>
              <a:t>Arbeidsfelt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B3848319A1EC3408AD6EAC8E534CD0D" ma:contentTypeVersion="7" ma:contentTypeDescription="Opprett et nytt dokument." ma:contentTypeScope="" ma:versionID="fe7e69f3c270a62d9e6f686ee18f1f6a">
  <xsd:schema xmlns:xsd="http://www.w3.org/2001/XMLSchema" xmlns:xs="http://www.w3.org/2001/XMLSchema" xmlns:p="http://schemas.microsoft.com/office/2006/metadata/properties" xmlns:ns3="a9255c2f-ed29-4840-b421-fb4e850002dd" xmlns:ns4="70c12e38-e30a-42ec-bfb3-9907174e8785" targetNamespace="http://schemas.microsoft.com/office/2006/metadata/properties" ma:root="true" ma:fieldsID="565adc812f576b4d36b71c241c42c9fc" ns3:_="" ns4:_="">
    <xsd:import namespace="a9255c2f-ed29-4840-b421-fb4e850002dd"/>
    <xsd:import namespace="70c12e38-e30a-42ec-bfb3-9907174e87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55c2f-ed29-4840-b421-fb4e850002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c12e38-e30a-42ec-bfb3-9907174e87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EB6A8F-9213-465D-B3B0-2A62D0E429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05D775-7C36-406A-BD1F-439E229C738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a9255c2f-ed29-4840-b421-fb4e850002dd"/>
    <ds:schemaRef ds:uri="70c12e38-e30a-42ec-bfb3-9907174e8785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124A9C4-FDD5-4EA6-B05A-BDEDDB17C5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255c2f-ed29-4840-b421-fb4e850002dd"/>
    <ds:schemaRef ds:uri="70c12e38-e30a-42ec-bfb3-9907174e87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459</Words>
  <Application>Microsoft Office PowerPoint</Application>
  <PresentationFormat>Widescreen</PresentationFormat>
  <Paragraphs>49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Office-tema</vt:lpstr>
      <vt:lpstr> Metode i diakonalt arbeid se-bedømme-handle</vt:lpstr>
      <vt:lpstr>PowerPoint-presentasjon</vt:lpstr>
      <vt:lpstr>Andre metoder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I diakonalt arbeid</dc:title>
  <dc:creator>Sigrid Flaata</dc:creator>
  <cp:lastModifiedBy>Sigrid Flaata</cp:lastModifiedBy>
  <cp:revision>6</cp:revision>
  <dcterms:created xsi:type="dcterms:W3CDTF">2020-10-17T18:29:54Z</dcterms:created>
  <dcterms:modified xsi:type="dcterms:W3CDTF">2020-10-22T05:21:04Z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0x0101000B3848319A1EC3408AD6EAC8E534CD0D</vt:lpwstr>
  </property>
</Properties>
</file>